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4" r:id="rId6"/>
    <p:sldId id="263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CBFD57-78AC-42A5-833E-4F138BC6D411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3F7529-6DB8-417A-88B3-7CB27259F6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CBFD57-78AC-42A5-833E-4F138BC6D411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3F7529-6DB8-417A-88B3-7CB27259F6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CBFD57-78AC-42A5-833E-4F138BC6D411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3F7529-6DB8-417A-88B3-7CB27259F6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CBFD57-78AC-42A5-833E-4F138BC6D411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3F7529-6DB8-417A-88B3-7CB27259F6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CBFD57-78AC-42A5-833E-4F138BC6D411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3F7529-6DB8-417A-88B3-7CB27259F6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CBFD57-78AC-42A5-833E-4F138BC6D411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3F7529-6DB8-417A-88B3-7CB27259F6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CBFD57-78AC-42A5-833E-4F138BC6D411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3F7529-6DB8-417A-88B3-7CB27259F6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CBFD57-78AC-42A5-833E-4F138BC6D411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3F7529-6DB8-417A-88B3-7CB27259F6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CBFD57-78AC-42A5-833E-4F138BC6D411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3F7529-6DB8-417A-88B3-7CB27259F6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CBFD57-78AC-42A5-833E-4F138BC6D411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3F7529-6DB8-417A-88B3-7CB27259F6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CBFD57-78AC-42A5-833E-4F138BC6D411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3F7529-6DB8-417A-88B3-7CB27259F6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6CBFD57-78AC-42A5-833E-4F138BC6D411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03F7529-6DB8-417A-88B3-7CB27259F6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7" Type="http://schemas.openxmlformats.org/officeDocument/2006/relationships/image" Target="../media/image9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7" Type="http://schemas.openxmlformats.org/officeDocument/2006/relationships/image" Target="../media/image9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5.gif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Unit 11 Summer plans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Lesson</a:t>
            </a:r>
            <a:r>
              <a:rPr lang="en-US" sz="4400" dirty="0" smtClean="0"/>
              <a:t> </a:t>
            </a:r>
            <a:r>
              <a:rPr lang="en-US" sz="4400" dirty="0" smtClean="0">
                <a:solidFill>
                  <a:schemeClr val="tx1"/>
                </a:solidFill>
              </a:rPr>
              <a:t>2 Is it rain?</a:t>
            </a:r>
            <a:endParaRPr lang="ru-RU" sz="4400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1028" name="Picture 4" descr="C:\Users\Александра\Pictures\Организатор клипов (Microsoft)\j028347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642918"/>
            <a:ext cx="2386027" cy="2000260"/>
          </a:xfrm>
          <a:prstGeom prst="rect">
            <a:avLst/>
          </a:prstGeom>
          <a:noFill/>
        </p:spPr>
      </p:pic>
      <p:pic>
        <p:nvPicPr>
          <p:cNvPr id="1029" name="Picture 5" descr="C:\Users\Александра\Pictures\Организатор клипов (Microsoft)\j028347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357562"/>
            <a:ext cx="2814655" cy="2857520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3995936" y="5013176"/>
            <a:ext cx="4748064" cy="986408"/>
          </a:xfrm>
          <a:prstGeom prst="rect">
            <a:avLst/>
          </a:prstGeom>
        </p:spPr>
        <p:txBody>
          <a:bodyPr vert="horz" lIns="182880" tIns="0">
            <a:normAutofit fontScale="40000" lnSpcReduction="20000"/>
          </a:bodyPr>
          <a:lstStyle/>
          <a:p>
            <a:pPr marL="36576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4400" dirty="0" smtClean="0"/>
              <a:t>учитель английского языка </a:t>
            </a:r>
          </a:p>
          <a:p>
            <a:pPr marL="36576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4400" dirty="0" smtClean="0"/>
              <a:t>МБОУ «СОШ №12» г.Кунгура</a:t>
            </a:r>
          </a:p>
          <a:p>
            <a:pPr marL="36576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Юшкова Александра Валерьевна</a:t>
            </a:r>
          </a:p>
          <a:p>
            <a:pPr marL="36576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shade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142984"/>
            <a:ext cx="8229600" cy="846158"/>
          </a:xfrm>
        </p:spPr>
        <p:txBody>
          <a:bodyPr/>
          <a:lstStyle/>
          <a:p>
            <a:r>
              <a:rPr lang="en-US" dirty="0" smtClean="0"/>
              <a:t>Play </a:t>
            </a:r>
            <a:r>
              <a:rPr lang="ru-RU" dirty="0" smtClean="0"/>
              <a:t>  </a:t>
            </a:r>
            <a:r>
              <a:rPr lang="en-US" dirty="0" smtClean="0"/>
              <a:t>Cold – Warm – Hot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2357430"/>
            <a:ext cx="6286544" cy="3286147"/>
          </a:xfrm>
        </p:spPr>
        <p:txBody>
          <a:bodyPr/>
          <a:lstStyle/>
          <a:p>
            <a:pPr>
              <a:buNone/>
            </a:pPr>
            <a:r>
              <a:rPr lang="ru-RU" sz="4400" dirty="0" smtClean="0"/>
              <a:t>       </a:t>
            </a:r>
            <a:r>
              <a:rPr lang="en-US" sz="4400" dirty="0" smtClean="0"/>
              <a:t>A: </a:t>
            </a:r>
            <a:r>
              <a:rPr lang="ru-RU" sz="4400" dirty="0" smtClean="0"/>
              <a:t> </a:t>
            </a:r>
            <a:r>
              <a:rPr lang="en-US" sz="4400" dirty="0" smtClean="0"/>
              <a:t>Am I warm?</a:t>
            </a:r>
          </a:p>
          <a:p>
            <a:pPr>
              <a:buNone/>
            </a:pPr>
            <a:r>
              <a:rPr lang="en-US" sz="4400" dirty="0" smtClean="0"/>
              <a:t>Class: </a:t>
            </a:r>
            <a:r>
              <a:rPr lang="ru-RU" sz="4400" dirty="0" smtClean="0"/>
              <a:t> </a:t>
            </a:r>
            <a:r>
              <a:rPr lang="en-US" sz="4400" dirty="0" smtClean="0"/>
              <a:t>You’re warm.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500042"/>
          <a:ext cx="8072493" cy="54292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90831"/>
                <a:gridCol w="2690831"/>
                <a:gridCol w="2690831"/>
              </a:tblGrid>
              <a:tr h="27146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 algn="ctr"/>
                      <a:r>
                        <a:rPr lang="en-US" sz="3600" dirty="0" smtClean="0"/>
                        <a:t>rain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 algn="ctr"/>
                      <a:r>
                        <a:rPr lang="en-US" sz="3200" dirty="0" smtClean="0"/>
                        <a:t>sun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sz="3200" dirty="0" smtClean="0"/>
                        <a:t>cloud</a:t>
                      </a:r>
                      <a:endParaRPr lang="ru-RU" sz="3200" dirty="0"/>
                    </a:p>
                  </a:txBody>
                  <a:tcPr/>
                </a:tc>
              </a:tr>
              <a:tr h="2714644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sz="3200" dirty="0" smtClean="0"/>
                        <a:t>wind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sz="3200" dirty="0" smtClean="0"/>
                        <a:t>snow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sz="3200" dirty="0" smtClean="0"/>
                        <a:t>fog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C:\Users\Александра\Pictures\Организатор клипов (Microsoft)\j018925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357298"/>
            <a:ext cx="2357454" cy="1785950"/>
          </a:xfrm>
          <a:prstGeom prst="rect">
            <a:avLst/>
          </a:prstGeom>
          <a:noFill/>
        </p:spPr>
      </p:pic>
      <p:pic>
        <p:nvPicPr>
          <p:cNvPr id="3075" name="Picture 3" descr="C:\Users\Александра\Pictures\Организатор клипов (Microsoft)\j018925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071942"/>
            <a:ext cx="2428892" cy="1857388"/>
          </a:xfrm>
          <a:prstGeom prst="rect">
            <a:avLst/>
          </a:prstGeom>
          <a:noFill/>
        </p:spPr>
      </p:pic>
      <p:pic>
        <p:nvPicPr>
          <p:cNvPr id="3076" name="Picture 4" descr="C:\Users\Александра\Pictures\Организатор клипов (Microsoft)\j018925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1357298"/>
            <a:ext cx="2357454" cy="1785950"/>
          </a:xfrm>
          <a:prstGeom prst="rect">
            <a:avLst/>
          </a:prstGeom>
          <a:noFill/>
        </p:spPr>
      </p:pic>
      <p:pic>
        <p:nvPicPr>
          <p:cNvPr id="3077" name="Picture 5" descr="C:\Users\Александра\Pictures\Организатор клипов (Microsoft)\j018925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56668" y="1357298"/>
            <a:ext cx="2301546" cy="1714512"/>
          </a:xfrm>
          <a:prstGeom prst="rect">
            <a:avLst/>
          </a:prstGeom>
          <a:noFill/>
        </p:spPr>
      </p:pic>
      <p:pic>
        <p:nvPicPr>
          <p:cNvPr id="3078" name="Picture 6" descr="C:\Users\Александра\Pictures\Организатор клипов (Microsoft)\j018925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4071942"/>
            <a:ext cx="2428892" cy="1857388"/>
          </a:xfrm>
          <a:prstGeom prst="rect">
            <a:avLst/>
          </a:prstGeom>
          <a:noFill/>
        </p:spPr>
      </p:pic>
      <p:pic>
        <p:nvPicPr>
          <p:cNvPr id="1026" name="Picture 2" descr="C:\Users\Александра\Pictures\Организатор клипов (Microsoft)\j0189252 - копия (2).bmp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7" y="4143380"/>
            <a:ext cx="2286017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3880" cy="1051560"/>
          </a:xfrm>
        </p:spPr>
        <p:txBody>
          <a:bodyPr/>
          <a:lstStyle/>
          <a:p>
            <a:r>
              <a:rPr lang="en-US" sz="4800" dirty="0" smtClean="0"/>
              <a:t>Look 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57422" y="1285860"/>
            <a:ext cx="6215106" cy="45720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rain + </a:t>
            </a:r>
            <a:r>
              <a:rPr lang="en-US" sz="4000" dirty="0" smtClean="0">
                <a:solidFill>
                  <a:srgbClr val="00B0F0"/>
                </a:solidFill>
              </a:rPr>
              <a:t>y</a:t>
            </a:r>
            <a:r>
              <a:rPr lang="en-US" sz="4000" dirty="0" smtClean="0"/>
              <a:t> = rain</a:t>
            </a:r>
            <a:r>
              <a:rPr lang="en-US" sz="4000" dirty="0" smtClean="0">
                <a:solidFill>
                  <a:srgbClr val="00B0F0"/>
                </a:solidFill>
              </a:rPr>
              <a:t>y</a:t>
            </a:r>
          </a:p>
          <a:p>
            <a:pPr>
              <a:buNone/>
            </a:pPr>
            <a:r>
              <a:rPr lang="en-US" sz="4000" dirty="0" smtClean="0"/>
              <a:t>sun + </a:t>
            </a:r>
            <a:r>
              <a:rPr lang="en-US" sz="4000" dirty="0" smtClean="0">
                <a:solidFill>
                  <a:srgbClr val="00B0F0"/>
                </a:solidFill>
              </a:rPr>
              <a:t>y</a:t>
            </a:r>
            <a:r>
              <a:rPr lang="en-US" sz="4000" dirty="0" smtClean="0"/>
              <a:t> = su</a:t>
            </a:r>
            <a:r>
              <a:rPr lang="en-US" sz="4000" dirty="0" smtClean="0">
                <a:solidFill>
                  <a:srgbClr val="FF0000"/>
                </a:solidFill>
              </a:rPr>
              <a:t>nn</a:t>
            </a:r>
            <a:r>
              <a:rPr lang="en-US" sz="4000" dirty="0" smtClean="0">
                <a:solidFill>
                  <a:srgbClr val="00B0F0"/>
                </a:solidFill>
              </a:rPr>
              <a:t>y</a:t>
            </a:r>
          </a:p>
          <a:p>
            <a:pPr>
              <a:buNone/>
            </a:pPr>
            <a:r>
              <a:rPr lang="en-US" sz="4000" dirty="0" smtClean="0"/>
              <a:t>cloud + </a:t>
            </a:r>
            <a:r>
              <a:rPr lang="en-US" sz="4000" dirty="0" smtClean="0">
                <a:solidFill>
                  <a:srgbClr val="00B0F0"/>
                </a:solidFill>
              </a:rPr>
              <a:t>y</a:t>
            </a:r>
            <a:r>
              <a:rPr lang="en-US" sz="4000" dirty="0" smtClean="0"/>
              <a:t> =</a:t>
            </a:r>
            <a:endParaRPr lang="en-US" sz="4000" dirty="0" smtClean="0">
              <a:solidFill>
                <a:srgbClr val="00B0F0"/>
              </a:solidFill>
            </a:endParaRPr>
          </a:p>
          <a:p>
            <a:pPr>
              <a:buNone/>
            </a:pPr>
            <a:r>
              <a:rPr lang="en-US" sz="4000" dirty="0" smtClean="0"/>
              <a:t>wind + </a:t>
            </a:r>
            <a:r>
              <a:rPr lang="en-US" sz="4000" dirty="0" smtClean="0">
                <a:solidFill>
                  <a:srgbClr val="00B0F0"/>
                </a:solidFill>
              </a:rPr>
              <a:t>y</a:t>
            </a:r>
            <a:r>
              <a:rPr lang="en-US" sz="4000" dirty="0" smtClean="0"/>
              <a:t> =</a:t>
            </a:r>
            <a:endParaRPr lang="en-US" sz="4000" dirty="0" smtClean="0">
              <a:solidFill>
                <a:srgbClr val="00B0F0"/>
              </a:solidFill>
            </a:endParaRPr>
          </a:p>
          <a:p>
            <a:pPr>
              <a:buNone/>
            </a:pPr>
            <a:r>
              <a:rPr lang="en-US" sz="4000" dirty="0" smtClean="0"/>
              <a:t>snow + </a:t>
            </a:r>
            <a:r>
              <a:rPr lang="en-US" sz="4000" dirty="0" smtClean="0">
                <a:solidFill>
                  <a:srgbClr val="00B0F0"/>
                </a:solidFill>
              </a:rPr>
              <a:t>y</a:t>
            </a:r>
            <a:r>
              <a:rPr lang="en-US" sz="4000" dirty="0" smtClean="0"/>
              <a:t> =</a:t>
            </a:r>
            <a:endParaRPr lang="en-US" sz="4000" dirty="0" smtClean="0">
              <a:solidFill>
                <a:srgbClr val="00B0F0"/>
              </a:solidFill>
            </a:endParaRPr>
          </a:p>
          <a:p>
            <a:pPr>
              <a:buNone/>
            </a:pPr>
            <a:r>
              <a:rPr lang="en-US" sz="4000" dirty="0" smtClean="0"/>
              <a:t>fog + </a:t>
            </a:r>
            <a:r>
              <a:rPr lang="en-US" sz="4000" dirty="0" smtClean="0">
                <a:solidFill>
                  <a:srgbClr val="00B0F0"/>
                </a:solidFill>
              </a:rPr>
              <a:t>y</a:t>
            </a:r>
            <a:r>
              <a:rPr lang="en-US" sz="4000" dirty="0" smtClean="0"/>
              <a:t> =</a:t>
            </a:r>
            <a:endParaRPr lang="en-US" sz="4000" dirty="0" smtClean="0">
              <a:solidFill>
                <a:srgbClr val="00B0F0"/>
              </a:solidFill>
            </a:endParaRPr>
          </a:p>
          <a:p>
            <a:endParaRPr lang="ru-RU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572132" y="2643182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cloud</a:t>
            </a:r>
            <a:r>
              <a:rPr lang="en-US" sz="4000" dirty="0" smtClean="0">
                <a:solidFill>
                  <a:srgbClr val="00B0F0"/>
                </a:solidFill>
              </a:rPr>
              <a:t>y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5429256" y="3286124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wind</a:t>
            </a:r>
            <a:r>
              <a:rPr lang="en-US" sz="4000" dirty="0" smtClean="0">
                <a:solidFill>
                  <a:srgbClr val="00B0F0"/>
                </a:solidFill>
              </a:rPr>
              <a:t>y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5572132" y="3929066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snow</a:t>
            </a:r>
            <a:r>
              <a:rPr lang="en-US" sz="4000" dirty="0" smtClean="0">
                <a:solidFill>
                  <a:srgbClr val="00B0F0"/>
                </a:solidFill>
              </a:rPr>
              <a:t>y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43504" y="4572008"/>
            <a:ext cx="19288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/>
              <a:t>fo</a:t>
            </a:r>
            <a:r>
              <a:rPr lang="en-US" sz="4000" dirty="0" smtClean="0">
                <a:solidFill>
                  <a:srgbClr val="FF0000"/>
                </a:solidFill>
              </a:rPr>
              <a:t>gg</a:t>
            </a:r>
            <a:r>
              <a:rPr lang="en-US" sz="4000" dirty="0" smtClean="0">
                <a:solidFill>
                  <a:srgbClr val="00B0F0"/>
                </a:solidFill>
              </a:rPr>
              <a:t>y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357166"/>
          <a:ext cx="8501121" cy="62151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33707"/>
                <a:gridCol w="2833707"/>
                <a:gridCol w="2833707"/>
              </a:tblGrid>
              <a:tr h="31075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</a:tr>
              <a:tr h="3107553">
                <a:tc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 descr="C:\Users\Александра\Pictures\Организатор клипов (Microsoft)\j018925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4071942"/>
            <a:ext cx="2357454" cy="1785950"/>
          </a:xfrm>
          <a:prstGeom prst="rect">
            <a:avLst/>
          </a:prstGeom>
          <a:noFill/>
        </p:spPr>
      </p:pic>
      <p:pic>
        <p:nvPicPr>
          <p:cNvPr id="4" name="Picture 4" descr="C:\Users\Александра\Pictures\Организатор клипов (Microsoft)\j018925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4071942"/>
            <a:ext cx="2357454" cy="1785950"/>
          </a:xfrm>
          <a:prstGeom prst="rect">
            <a:avLst/>
          </a:prstGeom>
          <a:noFill/>
        </p:spPr>
      </p:pic>
      <p:pic>
        <p:nvPicPr>
          <p:cNvPr id="5" name="Picture 5" descr="C:\Users\Александра\Pictures\Организатор клипов (Microsoft)\j018925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1214422"/>
            <a:ext cx="2301546" cy="1714512"/>
          </a:xfrm>
          <a:prstGeom prst="rect">
            <a:avLst/>
          </a:prstGeom>
          <a:noFill/>
        </p:spPr>
      </p:pic>
      <p:pic>
        <p:nvPicPr>
          <p:cNvPr id="6" name="Picture 3" descr="C:\Users\Александра\Pictures\Организатор клипов (Microsoft)\j018925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4071942"/>
            <a:ext cx="2428892" cy="1857388"/>
          </a:xfrm>
          <a:prstGeom prst="rect">
            <a:avLst/>
          </a:prstGeom>
          <a:noFill/>
        </p:spPr>
      </p:pic>
      <p:pic>
        <p:nvPicPr>
          <p:cNvPr id="7" name="Picture 6" descr="C:\Users\Александра\Pictures\Организатор клипов (Microsoft)\j018925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1142984"/>
            <a:ext cx="2428892" cy="1857388"/>
          </a:xfrm>
          <a:prstGeom prst="rect">
            <a:avLst/>
          </a:prstGeom>
          <a:noFill/>
        </p:spPr>
      </p:pic>
      <p:pic>
        <p:nvPicPr>
          <p:cNvPr id="8" name="Picture 2" descr="C:\Users\Александра\Pictures\Организатор клипов (Microsoft)\j0189252 - копия (2).bmp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1142984"/>
            <a:ext cx="2286017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286388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Choose symbols for each season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572008"/>
            <a:ext cx="8286808" cy="11430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800" dirty="0" smtClean="0"/>
              <a:t>                                          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500042"/>
            <a:ext cx="835824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428596" y="3786190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dirty="0" smtClean="0"/>
              <a:t>Autumn is ….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71736" y="378619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dirty="0" smtClean="0"/>
              <a:t>Spring is …. 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858016" y="3786190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dirty="0" smtClean="0"/>
              <a:t>Winter is ….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714876" y="3786190"/>
            <a:ext cx="17924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Summer is ….</a:t>
            </a:r>
            <a:endParaRPr lang="ru-RU" dirty="0"/>
          </a:p>
        </p:txBody>
      </p:sp>
      <p:pic>
        <p:nvPicPr>
          <p:cNvPr id="1029" name="Picture 5" descr="C:\Users\Александра\Pictures\Организатор клипов (Microsoft)\j018925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714884"/>
            <a:ext cx="952500" cy="952500"/>
          </a:xfrm>
          <a:prstGeom prst="rect">
            <a:avLst/>
          </a:prstGeom>
          <a:noFill/>
        </p:spPr>
      </p:pic>
      <p:pic>
        <p:nvPicPr>
          <p:cNvPr id="1030" name="Picture 6" descr="C:\Users\Александра\Pictures\Организатор клипов (Microsoft)\j018925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4714884"/>
            <a:ext cx="952500" cy="952500"/>
          </a:xfrm>
          <a:prstGeom prst="rect">
            <a:avLst/>
          </a:prstGeom>
          <a:noFill/>
        </p:spPr>
      </p:pic>
      <p:pic>
        <p:nvPicPr>
          <p:cNvPr id="1031" name="Picture 7" descr="C:\Users\Александра\Pictures\Организатор клипов (Microsoft)\j018925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4714884"/>
            <a:ext cx="952500" cy="952500"/>
          </a:xfrm>
          <a:prstGeom prst="rect">
            <a:avLst/>
          </a:prstGeom>
          <a:noFill/>
        </p:spPr>
      </p:pic>
      <p:pic>
        <p:nvPicPr>
          <p:cNvPr id="1032" name="Picture 8" descr="C:\Users\Александра\Pictures\Организатор клипов (Microsoft)\j018925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15206" y="4714884"/>
            <a:ext cx="952500" cy="933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47 -0.05735 L -0.14792 -0.162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" y="-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8575E-6 L -0.38056 -0.1609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" y="-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21832E-6 L 0.09809 -0.1623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" y="-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21832E-6 L 0.7559 -0.1623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" y="-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429264"/>
            <a:ext cx="8183880" cy="1051560"/>
          </a:xfrm>
        </p:spPr>
        <p:txBody>
          <a:bodyPr/>
          <a:lstStyle/>
          <a:p>
            <a:r>
              <a:rPr lang="en-US" dirty="0" smtClean="0"/>
              <a:t>ex. 4, p.110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28596" y="428604"/>
          <a:ext cx="8072493" cy="50006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90831"/>
                <a:gridCol w="2690831"/>
                <a:gridCol w="2690831"/>
              </a:tblGrid>
              <a:tr h="250033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2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3</a:t>
                      </a:r>
                      <a:endParaRPr lang="ru-RU" sz="2800" dirty="0"/>
                    </a:p>
                  </a:txBody>
                  <a:tcPr/>
                </a:tc>
              </a:tr>
              <a:tr h="250033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4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    5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1000108"/>
            <a:ext cx="164307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1000108"/>
            <a:ext cx="142876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 descr="C:\Users\Александра\Pictures\Организатор клипов (Microsoft)\j030338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3071810"/>
            <a:ext cx="2000264" cy="1785950"/>
          </a:xfrm>
          <a:prstGeom prst="rect">
            <a:avLst/>
          </a:prstGeom>
          <a:noFill/>
        </p:spPr>
      </p:pic>
      <p:pic>
        <p:nvPicPr>
          <p:cNvPr id="17" name="Picture 7" descr="C:\Users\Александра\Pictures\Организатор клипов (Microsoft)\j0303385 - копия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2" y="3143248"/>
            <a:ext cx="2143140" cy="1857388"/>
          </a:xfrm>
          <a:prstGeom prst="rect">
            <a:avLst/>
          </a:prstGeom>
          <a:noFill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1000108"/>
            <a:ext cx="171451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2071670" y="3143248"/>
            <a:ext cx="1928826" cy="171451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2071670" y="3143248"/>
            <a:ext cx="1857388" cy="171451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5016"/>
            <a:ext cx="8183880" cy="820090"/>
          </a:xfrm>
        </p:spPr>
        <p:txBody>
          <a:bodyPr/>
          <a:lstStyle/>
          <a:p>
            <a:r>
              <a:rPr lang="en-US" dirty="0" smtClean="0"/>
              <a:t>ex. 8, p.110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0042"/>
            <a:ext cx="7972452" cy="4768865"/>
          </a:xfrm>
        </p:spPr>
        <p:txBody>
          <a:bodyPr/>
          <a:lstStyle/>
          <a:p>
            <a:pPr>
              <a:buFont typeface="Arial" pitchFamily="34" charset="0"/>
              <a:buChar char="–"/>
            </a:pPr>
            <a:r>
              <a:rPr lang="en-US" sz="4000" dirty="0" smtClean="0"/>
              <a:t> What is the weather like today?</a:t>
            </a:r>
          </a:p>
          <a:p>
            <a:pPr>
              <a:buFont typeface="Arial" pitchFamily="34" charset="0"/>
              <a:buChar char="–"/>
            </a:pPr>
            <a:r>
              <a:rPr lang="en-US" sz="4000" dirty="0" smtClean="0"/>
              <a:t> It is …. Look, it’s … degrees!</a:t>
            </a:r>
          </a:p>
          <a:p>
            <a:pPr>
              <a:buFont typeface="Arial" pitchFamily="34" charset="0"/>
              <a:buChar char="–"/>
            </a:pPr>
            <a:r>
              <a:rPr lang="en-US" sz="4000" dirty="0" smtClean="0"/>
              <a:t> </a:t>
            </a:r>
            <a:r>
              <a:rPr lang="en-US" sz="4000" dirty="0" err="1" smtClean="0"/>
              <a:t>Mmm</a:t>
            </a:r>
            <a:r>
              <a:rPr lang="en-US" sz="4000" dirty="0" smtClean="0"/>
              <a:t> … no …, not ….</a:t>
            </a:r>
          </a:p>
          <a:p>
            <a:pPr>
              <a:buFont typeface="Arial" pitchFamily="34" charset="0"/>
              <a:buChar char="–"/>
            </a:pPr>
            <a:r>
              <a:rPr lang="en-US" sz="4000" dirty="0" smtClean="0"/>
              <a:t> Let’s play … !</a:t>
            </a:r>
          </a:p>
          <a:p>
            <a:pPr>
              <a:buFont typeface="Arial" pitchFamily="34" charset="0"/>
              <a:buChar char="–"/>
            </a:pPr>
            <a:r>
              <a:rPr lang="en-US" sz="4000" dirty="0" smtClean="0"/>
              <a:t> Good idea! Let’s go!</a:t>
            </a:r>
          </a:p>
          <a:p>
            <a:pPr>
              <a:buFont typeface="Arial" pitchFamily="34" charset="0"/>
              <a:buChar char="–"/>
            </a:pPr>
            <a:r>
              <a:rPr lang="en-US" sz="4000" dirty="0" smtClean="0"/>
              <a:t> Bye.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500042"/>
            <a:ext cx="7612376" cy="105156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Homework 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49"/>
            <a:ext cx="8229600" cy="4500595"/>
          </a:xfrm>
        </p:spPr>
        <p:txBody>
          <a:bodyPr/>
          <a:lstStyle/>
          <a:p>
            <a:pPr algn="ctr">
              <a:buNone/>
            </a:pPr>
            <a:r>
              <a:rPr lang="en-US" sz="4400" dirty="0" smtClean="0"/>
              <a:t>ex. 9, p. 110</a:t>
            </a:r>
          </a:p>
          <a:p>
            <a:pPr algn="ctr">
              <a:buNone/>
            </a:pPr>
            <a:r>
              <a:rPr lang="en-US" sz="3600" dirty="0" smtClean="0"/>
              <a:t>Write about good weather and write a film script.</a:t>
            </a:r>
          </a:p>
          <a:p>
            <a:pPr algn="ctr">
              <a:buNone/>
            </a:pPr>
            <a:endParaRPr lang="ru-RU" sz="3600" dirty="0" smtClean="0"/>
          </a:p>
          <a:p>
            <a:pPr algn="ctr">
              <a:buNone/>
            </a:pPr>
            <a:r>
              <a:rPr lang="en-US" sz="5400" dirty="0" smtClean="0"/>
              <a:t>   </a:t>
            </a:r>
            <a:endParaRPr lang="ru-RU" sz="5400" dirty="0"/>
          </a:p>
        </p:txBody>
      </p:sp>
      <p:pic>
        <p:nvPicPr>
          <p:cNvPr id="2051" name="Picture 3" descr="C:\Users\Александра\Pictures\Организатор клипов (Microsoft)\AG00315_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786190"/>
            <a:ext cx="2286016" cy="2579632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>
            <a:off x="3643306" y="3643314"/>
            <a:ext cx="3429024" cy="1357322"/>
          </a:xfrm>
          <a:prstGeom prst="wedgeEllipseCallout">
            <a:avLst>
              <a:gd name="adj1" fmla="val -58246"/>
              <a:gd name="adj2" fmla="val 450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Goodbye!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211</TotalTime>
  <Words>173</Words>
  <Application>Microsoft Office PowerPoint</Application>
  <PresentationFormat>Экран (4:3)</PresentationFormat>
  <Paragraphs>68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Аспект</vt:lpstr>
      <vt:lpstr>Unit 11 Summer plans</vt:lpstr>
      <vt:lpstr>Play   Cold – Warm – Hot </vt:lpstr>
      <vt:lpstr>Слайд 3</vt:lpstr>
      <vt:lpstr>Look </vt:lpstr>
      <vt:lpstr>Слайд 5</vt:lpstr>
      <vt:lpstr>Choose symbols for each season </vt:lpstr>
      <vt:lpstr>ex. 4, p.110</vt:lpstr>
      <vt:lpstr>ex. 8, p.110</vt:lpstr>
      <vt:lpstr>Homework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11 Summer plans</dc:title>
  <dc:creator>Александра</dc:creator>
  <cp:lastModifiedBy>Юшкова </cp:lastModifiedBy>
  <cp:revision>41</cp:revision>
  <dcterms:created xsi:type="dcterms:W3CDTF">2010-05-10T07:11:38Z</dcterms:created>
  <dcterms:modified xsi:type="dcterms:W3CDTF">2012-03-12T12:00:20Z</dcterms:modified>
</cp:coreProperties>
</file>